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94660"/>
  </p:normalViewPr>
  <p:slideViewPr>
    <p:cSldViewPr>
      <p:cViewPr varScale="1">
        <p:scale>
          <a:sx n="69" d="100"/>
          <a:sy n="69" d="100"/>
        </p:scale>
        <p:origin x="-5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9BC0AA-FC9F-4B34-B264-6B5528C03364}"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BC0AA-FC9F-4B34-B264-6B5528C03364}"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BC0AA-FC9F-4B34-B264-6B5528C03364}"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BC0AA-FC9F-4B34-B264-6B5528C03364}"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9BC0AA-FC9F-4B34-B264-6B5528C03364}"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9BC0AA-FC9F-4B34-B264-6B5528C03364}"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9BC0AA-FC9F-4B34-B264-6B5528C03364}" type="datetimeFigureOut">
              <a:rPr lang="en-US" smtClean="0"/>
              <a:t>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9BC0AA-FC9F-4B34-B264-6B5528C03364}" type="datetimeFigureOut">
              <a:rPr lang="en-US" smtClean="0"/>
              <a:t>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9BC0AA-FC9F-4B34-B264-6B5528C03364}" type="datetimeFigureOut">
              <a:rPr lang="en-US" smtClean="0"/>
              <a:t>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3410A5-546C-45A6-AB94-4EE7260B2D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9BC0AA-FC9F-4B34-B264-6B5528C03364}"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410A5-546C-45A6-AB94-4EE7260B2DB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89BC0AA-FC9F-4B34-B264-6B5528C03364}" type="datetimeFigureOut">
              <a:rPr lang="en-US" smtClean="0"/>
              <a:t>2/3/2012</a:t>
            </a:fld>
            <a:endParaRPr lang="en-US"/>
          </a:p>
        </p:txBody>
      </p:sp>
      <p:sp>
        <p:nvSpPr>
          <p:cNvPr id="9" name="Slide Number Placeholder 8"/>
          <p:cNvSpPr>
            <a:spLocks noGrp="1"/>
          </p:cNvSpPr>
          <p:nvPr>
            <p:ph type="sldNum" sz="quarter" idx="11"/>
          </p:nvPr>
        </p:nvSpPr>
        <p:spPr/>
        <p:txBody>
          <a:bodyPr/>
          <a:lstStyle/>
          <a:p>
            <a:fld id="{D33410A5-546C-45A6-AB94-4EE7260B2DB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33410A5-546C-45A6-AB94-4EE7260B2DB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89BC0AA-FC9F-4B34-B264-6B5528C03364}" type="datetimeFigureOut">
              <a:rPr lang="en-US" smtClean="0"/>
              <a:t>2/3/2012</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estout.com/modules/article/images/lestout/article-treat_emphysema_natural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109" y="12124"/>
            <a:ext cx="6000750" cy="39052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3182362"/>
            <a:ext cx="7772400" cy="1470025"/>
          </a:xfrm>
        </p:spPr>
        <p:txBody>
          <a:bodyPr>
            <a:normAutofit/>
          </a:bodyPr>
          <a:lstStyle/>
          <a:p>
            <a:r>
              <a:rPr lang="en-US" sz="5400" dirty="0" smtClean="0">
                <a:solidFill>
                  <a:srgbClr val="7030A0"/>
                </a:solidFill>
              </a:rPr>
              <a:t>Emphysema</a:t>
            </a:r>
            <a:endParaRPr lang="en-US" sz="5400" dirty="0">
              <a:solidFill>
                <a:srgbClr val="7030A0"/>
              </a:solidFill>
            </a:endParaRPr>
          </a:p>
        </p:txBody>
      </p:sp>
      <p:sp>
        <p:nvSpPr>
          <p:cNvPr id="3" name="Subtitle 2"/>
          <p:cNvSpPr>
            <a:spLocks noGrp="1"/>
          </p:cNvSpPr>
          <p:nvPr>
            <p:ph type="subTitle" idx="1"/>
          </p:nvPr>
        </p:nvSpPr>
        <p:spPr>
          <a:xfrm>
            <a:off x="1447800" y="4572000"/>
            <a:ext cx="6400800" cy="1752600"/>
          </a:xfrm>
        </p:spPr>
        <p:txBody>
          <a:bodyPr/>
          <a:lstStyle/>
          <a:p>
            <a:r>
              <a:rPr lang="en-US" dirty="0" smtClean="0"/>
              <a:t>By </a:t>
            </a:r>
            <a:r>
              <a:rPr lang="en-US" dirty="0" smtClean="0">
                <a:solidFill>
                  <a:srgbClr val="0070C0"/>
                </a:solidFill>
              </a:rPr>
              <a:t>Danielle Norton </a:t>
            </a:r>
          </a:p>
          <a:p>
            <a:r>
              <a:rPr lang="en-US" dirty="0" smtClean="0"/>
              <a:t>And </a:t>
            </a:r>
            <a:r>
              <a:rPr lang="en-US" dirty="0" smtClean="0">
                <a:solidFill>
                  <a:srgbClr val="FF0000"/>
                </a:solidFill>
              </a:rPr>
              <a:t>Taylor Norton</a:t>
            </a:r>
            <a:endParaRPr lang="en-US" dirty="0">
              <a:solidFill>
                <a:srgbClr val="FF0000"/>
              </a:solidFill>
            </a:endParaRPr>
          </a:p>
        </p:txBody>
      </p:sp>
    </p:spTree>
    <p:extLst>
      <p:ext uri="{BB962C8B-B14F-4D97-AF65-F5344CB8AC3E}">
        <p14:creationId xmlns:p14="http://schemas.microsoft.com/office/powerpoint/2010/main" val="1027002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Description</a:t>
            </a:r>
            <a:endParaRPr lang="en-US" dirty="0"/>
          </a:p>
        </p:txBody>
      </p:sp>
      <p:sp>
        <p:nvSpPr>
          <p:cNvPr id="3" name="Content Placeholder 2"/>
          <p:cNvSpPr>
            <a:spLocks noGrp="1"/>
          </p:cNvSpPr>
          <p:nvPr>
            <p:ph idx="1"/>
          </p:nvPr>
        </p:nvSpPr>
        <p:spPr>
          <a:xfrm>
            <a:off x="457200" y="1600201"/>
            <a:ext cx="8229600" cy="1219200"/>
          </a:xfrm>
        </p:spPr>
        <p:txBody>
          <a:bodyPr>
            <a:normAutofit fontScale="85000" lnSpcReduction="10000"/>
          </a:bodyPr>
          <a:lstStyle/>
          <a:p>
            <a:pPr marL="0" indent="0">
              <a:buNone/>
            </a:pPr>
            <a:r>
              <a:rPr lang="en-US" dirty="0" smtClean="0"/>
              <a:t>•  </a:t>
            </a:r>
            <a:r>
              <a:rPr lang="en-US" sz="3600" dirty="0" smtClean="0"/>
              <a:t>Emphysema involves destruction of the lungs 	over time that causes Shortening of breath</a:t>
            </a:r>
          </a:p>
          <a:p>
            <a:endParaRPr lang="en-US" dirty="0" smtClean="0"/>
          </a:p>
          <a:p>
            <a:endParaRPr lang="en-US" dirty="0"/>
          </a:p>
        </p:txBody>
      </p:sp>
      <p:pic>
        <p:nvPicPr>
          <p:cNvPr id="2050" name="Picture 2" descr="http://futurity.org/wp-content/uploads/2010/04/emphysema-lu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840182"/>
            <a:ext cx="4876800" cy="332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380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Parts of Respiratory System </a:t>
            </a:r>
            <a:endParaRPr lang="en-US" dirty="0"/>
          </a:p>
        </p:txBody>
      </p:sp>
      <p:sp>
        <p:nvSpPr>
          <p:cNvPr id="3" name="Content Placeholder 2"/>
          <p:cNvSpPr>
            <a:spLocks noGrp="1"/>
          </p:cNvSpPr>
          <p:nvPr>
            <p:ph idx="1"/>
          </p:nvPr>
        </p:nvSpPr>
        <p:spPr>
          <a:xfrm>
            <a:off x="457200" y="1600200"/>
            <a:ext cx="7620000" cy="1447800"/>
          </a:xfrm>
        </p:spPr>
        <p:txBody>
          <a:bodyPr>
            <a:normAutofit/>
          </a:bodyPr>
          <a:lstStyle/>
          <a:p>
            <a:r>
              <a:rPr lang="en-US" sz="4000" dirty="0" smtClean="0"/>
              <a:t>Affects Lungs, specifically elastic fibers around the alveoli </a:t>
            </a:r>
            <a:endParaRPr lang="en-US" sz="4000" dirty="0"/>
          </a:p>
        </p:txBody>
      </p:sp>
      <p:pic>
        <p:nvPicPr>
          <p:cNvPr id="3074" name="Picture 2" descr="http://www.sophisticatededge.com/assets/images/Health/Respitory%20Conditions/distal-acinar-emphys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058160"/>
            <a:ext cx="4876800" cy="303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499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the Condition</a:t>
            </a:r>
            <a:endParaRPr lang="en-US" dirty="0"/>
          </a:p>
        </p:txBody>
      </p:sp>
      <p:sp>
        <p:nvSpPr>
          <p:cNvPr id="3" name="Content Placeholder 2"/>
          <p:cNvSpPr>
            <a:spLocks noGrp="1"/>
          </p:cNvSpPr>
          <p:nvPr>
            <p:ph idx="1"/>
          </p:nvPr>
        </p:nvSpPr>
        <p:spPr>
          <a:xfrm>
            <a:off x="457200" y="1454726"/>
            <a:ext cx="3124200" cy="5098473"/>
          </a:xfrm>
        </p:spPr>
        <p:txBody>
          <a:bodyPr>
            <a:noAutofit/>
          </a:bodyPr>
          <a:lstStyle/>
          <a:p>
            <a:r>
              <a:rPr lang="en-US" sz="3200" dirty="0"/>
              <a:t>Smoking, deficiency of an enzyme called alpha-1-antitrypsin, air pollution, airway reactivity, </a:t>
            </a:r>
            <a:r>
              <a:rPr lang="en-US" sz="3200" dirty="0" smtClean="0"/>
              <a:t>heredity</a:t>
            </a:r>
            <a:endParaRPr lang="en-US" sz="3200" dirty="0"/>
          </a:p>
        </p:txBody>
      </p:sp>
      <p:pic>
        <p:nvPicPr>
          <p:cNvPr id="4098" name="Picture 2" descr="http://www.sophisticatededge.com/assets/images/Health/Respitory%20Conditions/Emphys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447800"/>
            <a:ext cx="3429000" cy="5000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222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Treatments</a:t>
            </a:r>
            <a:endParaRPr lang="en-US" dirty="0"/>
          </a:p>
        </p:txBody>
      </p:sp>
      <p:sp>
        <p:nvSpPr>
          <p:cNvPr id="3" name="Content Placeholder 2"/>
          <p:cNvSpPr>
            <a:spLocks noGrp="1"/>
          </p:cNvSpPr>
          <p:nvPr>
            <p:ph idx="1"/>
          </p:nvPr>
        </p:nvSpPr>
        <p:spPr>
          <a:xfrm>
            <a:off x="457200" y="1600200"/>
            <a:ext cx="7620000" cy="1981200"/>
          </a:xfrm>
        </p:spPr>
        <p:txBody>
          <a:bodyPr>
            <a:normAutofit/>
          </a:bodyPr>
          <a:lstStyle/>
          <a:p>
            <a:r>
              <a:rPr lang="en-US" sz="2800" dirty="0"/>
              <a:t>Emphysema is not a curable disease, once lung damage has occurred it cannot be reversed. The goal of treatment is to stop further lung destruction and preserve lung function.</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657600"/>
            <a:ext cx="4495800" cy="2801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0961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a:t>
            </a:r>
            <a:endParaRPr lang="en-US" dirty="0"/>
          </a:p>
        </p:txBody>
      </p:sp>
      <p:sp>
        <p:nvSpPr>
          <p:cNvPr id="3" name="Content Placeholder 2"/>
          <p:cNvSpPr>
            <a:spLocks noGrp="1"/>
          </p:cNvSpPr>
          <p:nvPr>
            <p:ph idx="1"/>
          </p:nvPr>
        </p:nvSpPr>
        <p:spPr>
          <a:xfrm>
            <a:off x="457200" y="1600200"/>
            <a:ext cx="7620000" cy="1524000"/>
          </a:xfrm>
        </p:spPr>
        <p:txBody>
          <a:bodyPr>
            <a:normAutofit fontScale="92500" lnSpcReduction="10000"/>
          </a:bodyPr>
          <a:lstStyle/>
          <a:p>
            <a:r>
              <a:rPr lang="en-US" sz="2800" dirty="0" smtClean="0"/>
              <a:t>There is nothing to directly treat emphysema but because it is difficult to exhale, people with emphysema can use bronchodilators to open airways making it easier to breathe. </a:t>
            </a:r>
            <a:endParaRPr lang="en-US" sz="28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200400"/>
            <a:ext cx="3352800" cy="3278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9010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1143000"/>
          </a:xfrm>
        </p:spPr>
        <p:txBody>
          <a:bodyPr/>
          <a:lstStyle/>
          <a:p>
            <a:r>
              <a:rPr lang="en-US" dirty="0" smtClean="0"/>
              <a:t>Stages of Emphysema</a:t>
            </a:r>
            <a:endParaRPr lang="en-US" dirty="0"/>
          </a:p>
        </p:txBody>
      </p:sp>
      <p:sp>
        <p:nvSpPr>
          <p:cNvPr id="3" name="Content Placeholder 2"/>
          <p:cNvSpPr>
            <a:spLocks noGrp="1"/>
          </p:cNvSpPr>
          <p:nvPr>
            <p:ph idx="1"/>
          </p:nvPr>
        </p:nvSpPr>
        <p:spPr>
          <a:xfrm>
            <a:off x="457200" y="1600200"/>
            <a:ext cx="7620000" cy="4953000"/>
          </a:xfrm>
        </p:spPr>
        <p:txBody>
          <a:bodyPr>
            <a:normAutofit lnSpcReduction="10000"/>
          </a:bodyPr>
          <a:lstStyle/>
          <a:p>
            <a:r>
              <a:rPr lang="en-US" dirty="0"/>
              <a:t>At-risk </a:t>
            </a:r>
            <a:r>
              <a:rPr lang="en-US" dirty="0" smtClean="0"/>
              <a:t>– normal breathing . </a:t>
            </a:r>
            <a:r>
              <a:rPr lang="en-US" dirty="0"/>
              <a:t>Mild symptoms of at-risk emphysema include a chronic </a:t>
            </a:r>
            <a:r>
              <a:rPr lang="en-US" dirty="0" smtClean="0"/>
              <a:t>cough. </a:t>
            </a:r>
          </a:p>
          <a:p>
            <a:r>
              <a:rPr lang="en-US" dirty="0" smtClean="0"/>
              <a:t>Mild </a:t>
            </a:r>
            <a:r>
              <a:rPr lang="en-US" dirty="0"/>
              <a:t>emphysema - </a:t>
            </a:r>
            <a:r>
              <a:rPr lang="en-US" dirty="0" smtClean="0"/>
              <a:t>mild </a:t>
            </a:r>
            <a:r>
              <a:rPr lang="en-US" dirty="0"/>
              <a:t>airflow limitation. </a:t>
            </a:r>
            <a:r>
              <a:rPr lang="en-US" dirty="0" smtClean="0"/>
              <a:t>Symptoms may include a chronic cough</a:t>
            </a:r>
          </a:p>
          <a:p>
            <a:r>
              <a:rPr lang="en-US" dirty="0" smtClean="0"/>
              <a:t>Moderate </a:t>
            </a:r>
            <a:r>
              <a:rPr lang="en-US" dirty="0"/>
              <a:t>emphysema - </a:t>
            </a:r>
            <a:r>
              <a:rPr lang="en-US" dirty="0" smtClean="0"/>
              <a:t>Worsening </a:t>
            </a:r>
            <a:r>
              <a:rPr lang="en-US" dirty="0"/>
              <a:t>airflow limitation. T</a:t>
            </a:r>
            <a:r>
              <a:rPr lang="en-US" dirty="0" smtClean="0"/>
              <a:t>he </a:t>
            </a:r>
            <a:r>
              <a:rPr lang="en-US" dirty="0"/>
              <a:t>symptoms have increased. Shortness of breath usually develops when working hard, walking fast, or doing other brisk activity. At this stage of emphysema, a person usually seeks medical attention.</a:t>
            </a:r>
          </a:p>
          <a:p>
            <a:r>
              <a:rPr lang="en-US" dirty="0" smtClean="0"/>
              <a:t>Severe emphysema</a:t>
            </a:r>
            <a:r>
              <a:rPr lang="en-US" dirty="0"/>
              <a:t> - severe airflow limitation. A person is short of breath after just a little activity. In very severe emphysema, complications like respiratory failure or signs of right heart failure may develop. At this stage of emphysema, the quality of life is greatly impaired and the worsening symptoms may be life threatening</a:t>
            </a:r>
            <a:r>
              <a:rPr lang="en-US" dirty="0" smtClean="0"/>
              <a:t>.</a:t>
            </a:r>
            <a:endParaRPr lang="en-US" dirty="0"/>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0"/>
            <a:ext cx="1676400" cy="1622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8515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a:xfrm>
            <a:off x="457200" y="1600200"/>
            <a:ext cx="7620000" cy="1524000"/>
          </a:xfrm>
        </p:spPr>
        <p:txBody>
          <a:bodyPr/>
          <a:lstStyle/>
          <a:p>
            <a:r>
              <a:rPr lang="en-US" sz="2800" dirty="0" smtClean="0"/>
              <a:t>People with emphysema usually end </a:t>
            </a:r>
            <a:r>
              <a:rPr lang="en-US" sz="2800" dirty="0"/>
              <a:t>up eligible </a:t>
            </a:r>
            <a:r>
              <a:rPr lang="en-US" sz="2800" dirty="0" smtClean="0"/>
              <a:t>for Pneumonia </a:t>
            </a:r>
            <a:r>
              <a:rPr lang="en-US" sz="2800" dirty="0"/>
              <a:t>(15</a:t>
            </a:r>
            <a:r>
              <a:rPr lang="en-US" sz="2800" dirty="0" smtClean="0"/>
              <a:t>%), Bleeding </a:t>
            </a:r>
            <a:r>
              <a:rPr lang="en-US" sz="2800" dirty="0"/>
              <a:t>(2-5</a:t>
            </a:r>
            <a:r>
              <a:rPr lang="en-US" sz="2800" dirty="0" smtClean="0"/>
              <a:t>%), Stroke (1%), Heart </a:t>
            </a:r>
            <a:r>
              <a:rPr lang="en-US" sz="2800" dirty="0"/>
              <a:t>attack (1</a:t>
            </a:r>
            <a:r>
              <a:rPr lang="en-US" sz="2800" dirty="0" smtClean="0"/>
              <a:t>%), and Death (3-8%)</a:t>
            </a:r>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657600"/>
            <a:ext cx="3991025" cy="287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6815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45</TotalTime>
  <Words>277</Words>
  <Application>Microsoft Office PowerPoint</Application>
  <PresentationFormat>On-screen Show (4:3)</PresentationFormat>
  <Paragraphs>20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Emphysema</vt:lpstr>
      <vt:lpstr>Description</vt:lpstr>
      <vt:lpstr>Parts of Respiratory System </vt:lpstr>
      <vt:lpstr>Cause of the Condition</vt:lpstr>
      <vt:lpstr>Specific Treatments</vt:lpstr>
      <vt:lpstr>Pharmacology</vt:lpstr>
      <vt:lpstr>Stages of Emphysema</vt:lpstr>
      <vt:lpstr>Outcomes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Emphysema</dc:title>
  <dc:creator>DANIELLE M NORTON (072)</dc:creator>
  <cp:lastModifiedBy>DANIELLE M NORTON (072)</cp:lastModifiedBy>
  <cp:revision>5</cp:revision>
  <dcterms:created xsi:type="dcterms:W3CDTF">2012-02-03T14:14:38Z</dcterms:created>
  <dcterms:modified xsi:type="dcterms:W3CDTF">2012-02-03T15:00:25Z</dcterms:modified>
</cp:coreProperties>
</file>